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28"/>
  </p:notesMasterIdLst>
  <p:handoutMasterIdLst>
    <p:handoutMasterId r:id="rId29"/>
  </p:handoutMasterIdLst>
  <p:sldIdLst>
    <p:sldId id="257" r:id="rId2"/>
    <p:sldId id="314" r:id="rId3"/>
    <p:sldId id="339" r:id="rId4"/>
    <p:sldId id="315" r:id="rId5"/>
    <p:sldId id="331" r:id="rId6"/>
    <p:sldId id="332" r:id="rId7"/>
    <p:sldId id="330" r:id="rId8"/>
    <p:sldId id="333" r:id="rId9"/>
    <p:sldId id="316" r:id="rId10"/>
    <p:sldId id="325" r:id="rId11"/>
    <p:sldId id="265" r:id="rId12"/>
    <p:sldId id="334" r:id="rId13"/>
    <p:sldId id="347" r:id="rId14"/>
    <p:sldId id="335" r:id="rId15"/>
    <p:sldId id="346" r:id="rId16"/>
    <p:sldId id="348" r:id="rId17"/>
    <p:sldId id="349" r:id="rId18"/>
    <p:sldId id="340" r:id="rId19"/>
    <p:sldId id="350" r:id="rId20"/>
    <p:sldId id="337" r:id="rId21"/>
    <p:sldId id="336" r:id="rId22"/>
    <p:sldId id="338" r:id="rId23"/>
    <p:sldId id="343" r:id="rId24"/>
    <p:sldId id="342" r:id="rId25"/>
    <p:sldId id="341" r:id="rId26"/>
    <p:sldId id="329" r:id="rId27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8" autoAdjust="0"/>
    <p:restoredTop sz="93663" autoAdjust="0"/>
  </p:normalViewPr>
  <p:slideViewPr>
    <p:cSldViewPr snapToGrid="0">
      <p:cViewPr varScale="1">
        <p:scale>
          <a:sx n="106" d="100"/>
          <a:sy n="106" d="100"/>
        </p:scale>
        <p:origin x="7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8934"/>
    </p:cViewPr>
  </p:sorterViewPr>
  <p:notesViewPr>
    <p:cSldViewPr snapToGrid="0">
      <p:cViewPr varScale="1">
        <p:scale>
          <a:sx n="51" d="100"/>
          <a:sy n="51" d="100"/>
        </p:scale>
        <p:origin x="204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r">
              <a:defRPr sz="1200"/>
            </a:lvl1pPr>
          </a:lstStyle>
          <a:p>
            <a:fld id="{14CF8D9E-AEEB-4008-B17B-A7CC02C9397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r">
              <a:defRPr sz="1200"/>
            </a:lvl1pPr>
          </a:lstStyle>
          <a:p>
            <a:fld id="{154ADE1C-4491-4CF5-AF29-C6E83D608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1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733" y="0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fld id="{D961327A-726A-4A8C-843B-92B0311B28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7125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70" rIns="91541" bIns="4577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20950"/>
            <a:ext cx="5614668" cy="4187349"/>
          </a:xfrm>
          <a:prstGeom prst="rect">
            <a:avLst/>
          </a:prstGeom>
        </p:spPr>
        <p:txBody>
          <a:bodyPr vert="horz" lIns="91541" tIns="45770" rIns="91541" bIns="457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8722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733" y="8838722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fld id="{247972EB-76DE-42BC-954F-85F750794E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4 Pictures are of Derecho Damage</a:t>
            </a:r>
          </a:p>
          <a:p>
            <a:endParaRPr lang="en-US" dirty="0"/>
          </a:p>
          <a:p>
            <a:r>
              <a:rPr lang="en-US" dirty="0"/>
              <a:t>Flooding</a:t>
            </a:r>
          </a:p>
          <a:p>
            <a:pPr marL="228326" indent="-228326">
              <a:buAutoNum type="arabicParenR"/>
            </a:pPr>
            <a:r>
              <a:rPr lang="en-US" dirty="0"/>
              <a:t>TS LEE</a:t>
            </a:r>
          </a:p>
          <a:p>
            <a:pPr marL="228326" indent="-228326">
              <a:buAutoNum type="arabicParenR"/>
            </a:pPr>
            <a:r>
              <a:rPr lang="en-US" dirty="0"/>
              <a:t>Flooding</a:t>
            </a:r>
            <a:r>
              <a:rPr lang="en-US" baseline="0" dirty="0"/>
              <a:t> at Huntington Metro</a:t>
            </a:r>
          </a:p>
          <a:p>
            <a:pPr marL="228326" indent="-228326">
              <a:buAutoNum type="arabicParenR"/>
            </a:pPr>
            <a:r>
              <a:rPr lang="en-US" baseline="0" dirty="0"/>
              <a:t>Huntington Floods</a:t>
            </a:r>
          </a:p>
          <a:p>
            <a:pPr marL="228326" indent="-228326">
              <a:buAutoNum type="arabicParenR"/>
            </a:pPr>
            <a:r>
              <a:rPr lang="en-US" baseline="0" dirty="0"/>
              <a:t>Service Information Center at Mt. Vernon Rec Center</a:t>
            </a:r>
          </a:p>
          <a:p>
            <a:pPr marL="228326" indent="-228326">
              <a:buAutoNum type="arabicParenR"/>
            </a:pPr>
            <a:endParaRPr lang="en-US" baseline="0" dirty="0"/>
          </a:p>
          <a:p>
            <a:r>
              <a:rPr lang="en-US" baseline="0" dirty="0"/>
              <a:t>Winter Storm</a:t>
            </a:r>
          </a:p>
          <a:p>
            <a:pPr marL="228326" indent="-228326">
              <a:buAutoNum type="arabicParenR"/>
            </a:pPr>
            <a:r>
              <a:rPr lang="en-US" baseline="0" dirty="0"/>
              <a:t>Outside of PSTOC</a:t>
            </a:r>
          </a:p>
          <a:p>
            <a:pPr marL="228326" indent="-228326">
              <a:buAutoNum type="arabicParenR"/>
            </a:pPr>
            <a:r>
              <a:rPr lang="en-US" baseline="0" dirty="0"/>
              <a:t>Mason District Government Center</a:t>
            </a:r>
          </a:p>
          <a:p>
            <a:pPr marL="228326" indent="-228326">
              <a:buAutoNum type="arabicParenR"/>
            </a:pPr>
            <a:r>
              <a:rPr lang="en-US" baseline="0" dirty="0"/>
              <a:t>Lake Braddock High School Parking Lot</a:t>
            </a:r>
          </a:p>
          <a:p>
            <a:pPr marL="228326" indent="-228326">
              <a:buAutoNum type="arabicParenR"/>
            </a:pPr>
            <a:r>
              <a:rPr lang="en-US" baseline="0" dirty="0"/>
              <a:t>National Guard</a:t>
            </a:r>
          </a:p>
          <a:p>
            <a:pPr marL="228326" indent="-228326">
              <a:buAutoNum type="arabicParenR"/>
            </a:pPr>
            <a:endParaRPr lang="en-US" baseline="0" dirty="0"/>
          </a:p>
          <a:p>
            <a:r>
              <a:rPr lang="en-US" baseline="0" dirty="0"/>
              <a:t>HAZMAT</a:t>
            </a:r>
          </a:p>
          <a:p>
            <a:pPr marL="228326" indent="-228326">
              <a:buAutoNum type="arabicParenR"/>
            </a:pPr>
            <a:r>
              <a:rPr lang="en-US" baseline="0" dirty="0"/>
              <a:t>Colonial Pipeline Incident</a:t>
            </a:r>
          </a:p>
          <a:p>
            <a:pPr marL="228326" indent="-228326">
              <a:buAutoNum type="arabicParenR"/>
            </a:pPr>
            <a:r>
              <a:rPr lang="en-US" baseline="0" dirty="0"/>
              <a:t>Booms to collect hazardous materials from Colonial Pipeline</a:t>
            </a:r>
          </a:p>
          <a:p>
            <a:pPr marL="228326" indent="-228326">
              <a:buAutoNum type="arabicParenR"/>
            </a:pPr>
            <a:r>
              <a:rPr lang="en-US" baseline="0" dirty="0" err="1"/>
              <a:t>Torrisi</a:t>
            </a:r>
            <a:r>
              <a:rPr lang="en-US" baseline="0" dirty="0"/>
              <a:t> 18 wheeler</a:t>
            </a:r>
          </a:p>
          <a:p>
            <a:pPr marL="228326" indent="-228326">
              <a:buAutoNum type="arabicParenR"/>
            </a:pPr>
            <a:r>
              <a:rPr lang="en-US" baseline="0" dirty="0"/>
              <a:t>Diesel Fuel on top of creek (watershed)</a:t>
            </a:r>
          </a:p>
          <a:p>
            <a:pPr marL="228326" indent="-228326">
              <a:buAutoNum type="arabicParenR"/>
            </a:pPr>
            <a:endParaRPr lang="en-US" baseline="0" dirty="0"/>
          </a:p>
          <a:p>
            <a:r>
              <a:rPr lang="en-US" baseline="0" dirty="0"/>
              <a:t>Fire</a:t>
            </a:r>
          </a:p>
          <a:p>
            <a:pPr marL="228326" indent="-228326">
              <a:buAutoNum type="arabicParenR"/>
            </a:pPr>
            <a:r>
              <a:rPr lang="en-US" baseline="0" dirty="0"/>
              <a:t>Centreville Fire (Forest Glen Apartments)</a:t>
            </a:r>
          </a:p>
          <a:p>
            <a:pPr marL="228326" indent="-228326">
              <a:buAutoNum type="arabicParenR"/>
            </a:pPr>
            <a:r>
              <a:rPr lang="en-US" baseline="0" dirty="0"/>
              <a:t>Industrial Fire</a:t>
            </a:r>
          </a:p>
          <a:p>
            <a:pPr marL="228326" indent="-228326">
              <a:buAutoNum type="arabicParenR"/>
            </a:pPr>
            <a:r>
              <a:rPr lang="en-US" baseline="0" dirty="0"/>
              <a:t>Car Fire</a:t>
            </a:r>
          </a:p>
          <a:p>
            <a:endParaRPr lang="en-US" baseline="0" dirty="0"/>
          </a:p>
          <a:p>
            <a:r>
              <a:rPr lang="en-US" baseline="0" dirty="0"/>
              <a:t>Pandemic</a:t>
            </a:r>
          </a:p>
          <a:p>
            <a:pPr marL="228326" indent="-228326">
              <a:buAutoNum type="arabicParenR"/>
            </a:pPr>
            <a:r>
              <a:rPr lang="en-US" baseline="0" dirty="0"/>
              <a:t>H1N1 Vaccine Sign</a:t>
            </a:r>
          </a:p>
          <a:p>
            <a:pPr marL="228326" indent="-228326">
              <a:buAutoNum type="arabicParenR"/>
            </a:pPr>
            <a:r>
              <a:rPr lang="en-US" baseline="0" dirty="0"/>
              <a:t>Line at Government Center for vaccines</a:t>
            </a:r>
          </a:p>
          <a:p>
            <a:pPr marL="228326" indent="-228326">
              <a:buAutoNum type="arabicParenR"/>
            </a:pPr>
            <a:r>
              <a:rPr lang="en-US" baseline="0" dirty="0"/>
              <a:t>Vaccines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8996B-9C4D-4B2E-8369-86D6472E9F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7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00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13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563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415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770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777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539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3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44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479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16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76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4983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867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71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124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26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790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299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224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762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78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590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82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title="Fairfax County Office of Emergency Management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50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23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8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 cstate="print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42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9" y="525780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71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5" y="6052661"/>
            <a:ext cx="517165" cy="60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165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5314950"/>
            <a:ext cx="1197617" cy="140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8CD20-CC21-4C62-B53E-2630575D9C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5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1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41" r:id="rId8"/>
    <p:sldLayoutId id="2147483758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42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44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45" r:id="rId29"/>
    <p:sldLayoutId id="2147483746" r:id="rId30"/>
    <p:sldLayoutId id="214748374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emf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21" Type="http://schemas.openxmlformats.org/officeDocument/2006/relationships/image" Target="../media/image53.jpeg"/><Relationship Id="rId7" Type="http://schemas.openxmlformats.org/officeDocument/2006/relationships/image" Target="../media/image39.emf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jpe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emf"/><Relationship Id="rId11" Type="http://schemas.openxmlformats.org/officeDocument/2006/relationships/image" Target="../media/image43.jpeg"/><Relationship Id="rId24" Type="http://schemas.openxmlformats.org/officeDocument/2006/relationships/image" Target="../media/image56.emf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23" Type="http://schemas.openxmlformats.org/officeDocument/2006/relationships/image" Target="../media/image55.png"/><Relationship Id="rId10" Type="http://schemas.openxmlformats.org/officeDocument/2006/relationships/image" Target="../media/image42.JPG"/><Relationship Id="rId19" Type="http://schemas.openxmlformats.org/officeDocument/2006/relationships/image" Target="../media/image51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g"/><Relationship Id="rId22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FFXCERG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marquis@fairfaxcounty.gov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Matthew.Marquis@fairfaxcounty.gov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8432" y="388330"/>
            <a:ext cx="9144000" cy="3063081"/>
          </a:xfrm>
        </p:spPr>
        <p:txBody>
          <a:bodyPr>
            <a:noAutofit/>
          </a:bodyPr>
          <a:lstStyle/>
          <a:p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r>
              <a:rPr lang="en-US" dirty="0"/>
              <a:t>Preparing for the Unexpected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797" y="2795214"/>
            <a:ext cx="9144000" cy="255671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  <a:p>
            <a:r>
              <a:rPr lang="en-US" dirty="0"/>
              <a:t>Building a Resilient Community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6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Emergencies that have occurred in Fairfax County and our neighbors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609-7DFD-44BC-844D-7427AE5B9A19}" type="slidenum">
              <a:rPr lang="en-US" smtClean="0"/>
              <a:t>10</a:t>
            </a:fld>
            <a:endParaRPr lang="en-US"/>
          </a:p>
        </p:txBody>
      </p:sp>
      <p:pic>
        <p:nvPicPr>
          <p:cNvPr id="43" name="Picture 4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sp>
        <p:nvSpPr>
          <p:cNvPr id="69" name="Pandemic"/>
          <p:cNvSpPr/>
          <p:nvPr/>
        </p:nvSpPr>
        <p:spPr>
          <a:xfrm>
            <a:off x="2868931" y="2657087"/>
            <a:ext cx="64592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ln w="0">
                  <a:solidFill>
                    <a:schemeClr val="accent3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Pandemic</a:t>
            </a:r>
          </a:p>
        </p:txBody>
      </p:sp>
      <p:pic>
        <p:nvPicPr>
          <p:cNvPr id="46" name="Picture 45"/>
          <p:cNvPicPr/>
          <p:nvPr/>
        </p:nvPicPr>
        <p:blipFill>
          <a:blip r:embed="rId6"/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>
          <a:blip r:embed="rId7"/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48" name="Picture 47" descr="S:\Training &amp; Exercise\After Action Reports-Improvement Plans\2018\Forest Glen\Archives\Pictures\Forest Glen 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49402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Fire"/>
          <p:cNvSpPr/>
          <p:nvPr/>
        </p:nvSpPr>
        <p:spPr>
          <a:xfrm>
            <a:off x="2974370" y="2523810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>
                  <a:solidFill>
                    <a:schemeClr val="accent3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009" y="681992"/>
            <a:ext cx="3657601" cy="5494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39" y="1600199"/>
            <a:ext cx="5502880" cy="3657601"/>
          </a:xfrm>
          <a:prstGeom prst="rect">
            <a:avLst/>
          </a:prstGeom>
        </p:spPr>
      </p:pic>
      <p:pic>
        <p:nvPicPr>
          <p:cNvPr id="50" name="Picture 49" descr="C:\Users\rshrou\Desktop\Colonial\Pipeline 10062015\IMG_027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4940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41" y="1613118"/>
            <a:ext cx="5502879" cy="3644682"/>
          </a:xfrm>
          <a:prstGeom prst="rect">
            <a:avLst/>
          </a:prstGeom>
        </p:spPr>
      </p:pic>
      <p:sp>
        <p:nvSpPr>
          <p:cNvPr id="67" name="HAZMAT"/>
          <p:cNvSpPr/>
          <p:nvPr/>
        </p:nvSpPr>
        <p:spPr>
          <a:xfrm>
            <a:off x="2924751" y="2510893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>
                  <a:solidFill>
                    <a:schemeClr val="accent3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HAZMAT</a:t>
            </a:r>
          </a:p>
        </p:txBody>
      </p:sp>
      <p:pic>
        <p:nvPicPr>
          <p:cNvPr id="51" name="Picture 50"/>
          <p:cNvPicPr/>
          <p:nvPr/>
        </p:nvPicPr>
        <p:blipFill>
          <a:blip r:embed="rId13"/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52" name="Picture 5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54" name="Picture 5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sp>
        <p:nvSpPr>
          <p:cNvPr id="66" name="Winter Weather"/>
          <p:cNvSpPr/>
          <p:nvPr/>
        </p:nvSpPr>
        <p:spPr>
          <a:xfrm>
            <a:off x="3018672" y="1613119"/>
            <a:ext cx="624840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>
                  <a:solidFill>
                    <a:schemeClr val="accent3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 Weather</a:t>
            </a:r>
          </a:p>
        </p:txBody>
      </p:sp>
      <p:pic>
        <p:nvPicPr>
          <p:cNvPr id="55" name="Picture 5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56" name="Picture 55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58" name="Picture 57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sp>
        <p:nvSpPr>
          <p:cNvPr id="65" name="Flooding"/>
          <p:cNvSpPr/>
          <p:nvPr/>
        </p:nvSpPr>
        <p:spPr>
          <a:xfrm>
            <a:off x="2983230" y="2497976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>
                  <a:solidFill>
                    <a:schemeClr val="accent3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Flooding</a:t>
            </a:r>
          </a:p>
        </p:txBody>
      </p:sp>
      <p:pic>
        <p:nvPicPr>
          <p:cNvPr id="59" name="Picture 58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60" name="Picture 59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61" name="Picture 60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94020" cy="3657600"/>
          </a:xfrm>
          <a:prstGeom prst="rect">
            <a:avLst/>
          </a:prstGeom>
        </p:spPr>
      </p:pic>
      <p:pic>
        <p:nvPicPr>
          <p:cNvPr id="62" name="Picture 61"/>
          <p:cNvPicPr/>
          <p:nvPr/>
        </p:nvPicPr>
        <p:blipFill>
          <a:blip r:embed="rId24"/>
          <a:stretch>
            <a:fillRect/>
          </a:stretch>
        </p:blipFill>
        <p:spPr>
          <a:xfrm>
            <a:off x="3352801" y="1600202"/>
            <a:ext cx="5494019" cy="3657599"/>
          </a:xfrm>
          <a:prstGeom prst="rect">
            <a:avLst/>
          </a:prstGeom>
        </p:spPr>
      </p:pic>
      <p:sp>
        <p:nvSpPr>
          <p:cNvPr id="64" name="Derecho"/>
          <p:cNvSpPr/>
          <p:nvPr/>
        </p:nvSpPr>
        <p:spPr>
          <a:xfrm>
            <a:off x="2983230" y="2497976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>
                  <a:solidFill>
                    <a:schemeClr val="accent3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Derecho</a:t>
            </a:r>
          </a:p>
        </p:txBody>
      </p:sp>
    </p:spTree>
    <p:extLst>
      <p:ext uri="{BB962C8B-B14F-4D97-AF65-F5344CB8AC3E}">
        <p14:creationId xmlns:p14="http://schemas.microsoft.com/office/powerpoint/2010/main" val="9174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68" grpId="0"/>
      <p:bldP spid="68" grpId="1"/>
      <p:bldP spid="67" grpId="0"/>
      <p:bldP spid="67" grpId="1"/>
      <p:bldP spid="66" grpId="0"/>
      <p:bldP spid="66" grpId="1"/>
      <p:bldP spid="65" grpId="0"/>
      <p:bldP spid="65" grpId="1"/>
      <p:bldP spid="64" grpId="0"/>
      <p:bldP spid="6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598278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en-US" dirty="0"/>
              <a:t>Resilience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6716" y="2057400"/>
            <a:ext cx="4260715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Is the capacity of individuals, communities, governments, institutions, businesses, and social systems to survive, adapt, and grow – no matter what kind of challenges or disasters they experience.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78E8-4DD8-9641-8BF1-E72FD17F4C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659" y="1552372"/>
            <a:ext cx="3735421" cy="36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2305022"/>
            <a:ext cx="75031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3">
                    <a:lumMod val="50000"/>
                  </a:schemeClr>
                </a:solidFill>
              </a:rPr>
              <a:t>Resources?</a:t>
            </a:r>
          </a:p>
          <a:p>
            <a:pPr algn="ctr"/>
            <a:endParaRPr lang="en-US" sz="65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n-US" sz="65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96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0FBA-116F-4589-A667-A6E0C34F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49778-83F9-4071-AA74-800A96C5E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4" y="738400"/>
            <a:ext cx="6419196" cy="5381199"/>
          </a:xfrm>
        </p:spPr>
      </p:pic>
    </p:spTree>
    <p:extLst>
      <p:ext uri="{BB962C8B-B14F-4D97-AF65-F5344CB8AC3E}">
        <p14:creationId xmlns:p14="http://schemas.microsoft.com/office/powerpoint/2010/main" val="210014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236" y="517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300" b="1" dirty="0"/>
              <a:t>Make sure you and your family are prepared first</a:t>
            </a:r>
            <a:r>
              <a:rPr lang="en-US" sz="3300" dirty="0"/>
              <a:t>!</a:t>
            </a:r>
            <a:br>
              <a:rPr lang="en-US" i="1" dirty="0"/>
            </a:b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36" y="1350635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Develop an emergency plan for you and your family</a:t>
            </a:r>
          </a:p>
          <a:p>
            <a:pPr marL="771525" lvl="1" indent="-342900"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Communications Plan</a:t>
            </a:r>
          </a:p>
          <a:p>
            <a:pPr marL="771525" lvl="1" indent="-342900"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Out-of-Town Contact</a:t>
            </a:r>
          </a:p>
          <a:p>
            <a:pPr marL="771525" lvl="1" indent="-342900"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Shelter-in-Place</a:t>
            </a:r>
          </a:p>
          <a:p>
            <a:pPr marL="771525" lvl="1" indent="-342900"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Evacuation</a:t>
            </a:r>
          </a:p>
          <a:p>
            <a:pPr marL="771525" lvl="1" indent="-342900"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Meeting Places</a:t>
            </a:r>
          </a:p>
          <a:p>
            <a:pPr marL="771525" lvl="1" indent="-342900"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Do you know how to turn off your water supply or shut off your gas valve</a:t>
            </a:r>
            <a:endParaRPr lang="en-US" dirty="0"/>
          </a:p>
          <a:p>
            <a:r>
              <a:rPr lang="en-US" dirty="0"/>
              <a:t>Develop a kit to fit your needs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Include basic supplies for your family and pets for </a:t>
            </a:r>
            <a:r>
              <a:rPr lang="en-US" sz="2000" b="1" dirty="0">
                <a:solidFill>
                  <a:schemeClr val="accent4">
                    <a:lumMod val="10000"/>
                  </a:schemeClr>
                </a:solidFill>
              </a:rPr>
              <a:t>3 DAYS.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Prepare an emergency kit for your </a:t>
            </a:r>
            <a:r>
              <a:rPr lang="en-US" sz="2000" b="1" dirty="0">
                <a:solidFill>
                  <a:srgbClr val="FF0000"/>
                </a:solidFill>
              </a:rPr>
              <a:t>home and vehicle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Shelter-in-Place, Evacuation, First 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7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4BC8-397F-4192-8F6D-639907BB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CERG?</a:t>
            </a:r>
            <a:endParaRPr lang="es-A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127C-6CA6-4D03-B617-528E9DE8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Is the complimentary document to the County’s Emergency Operations Plan</a:t>
            </a:r>
          </a:p>
          <a:p>
            <a:pPr lvl="1"/>
            <a:r>
              <a:rPr lang="en-US" dirty="0"/>
              <a:t>Was written by the OEM with subject matter expertise from:</a:t>
            </a:r>
          </a:p>
          <a:p>
            <a:pPr lvl="2"/>
            <a:r>
              <a:rPr lang="en-US" dirty="0"/>
              <a:t>Fairfax County Police Department</a:t>
            </a:r>
          </a:p>
          <a:p>
            <a:pPr lvl="2"/>
            <a:r>
              <a:rPr lang="en-US" dirty="0"/>
              <a:t>Fairfax County Fire and Rescue Department</a:t>
            </a:r>
          </a:p>
          <a:p>
            <a:pPr lvl="2"/>
            <a:r>
              <a:rPr lang="en-US" dirty="0"/>
              <a:t>Fairfax County Health Department</a:t>
            </a:r>
          </a:p>
          <a:p>
            <a:pPr lvl="2"/>
            <a:r>
              <a:rPr lang="en-US" dirty="0"/>
              <a:t>Fairfax County Department of Information Technology</a:t>
            </a:r>
          </a:p>
          <a:p>
            <a:r>
              <a:rPr lang="en-US" sz="2500" dirty="0"/>
              <a:t>This guide is meant to prepare families and businesses to </a:t>
            </a:r>
          </a:p>
          <a:p>
            <a:pPr marL="0" indent="0">
              <a:buNone/>
            </a:pPr>
            <a:r>
              <a:rPr lang="en-US" sz="2500" dirty="0"/>
              <a:t>become more resilient. </a:t>
            </a:r>
          </a:p>
          <a:p>
            <a:endParaRPr lang="es-A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5B85E-64E7-4CC3-849D-301508E78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5525" y="3078069"/>
            <a:ext cx="3902636" cy="29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C432-87E8-4C8E-9AE8-F2049D0E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CERG? Cont’d</a:t>
            </a:r>
            <a:endParaRPr lang="es-A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4D831-E1CA-405F-8B6C-B8EA5630A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CERG is a guide that provides the public with tools needed to become more prepared. You’ll be able to create:</a:t>
            </a:r>
          </a:p>
          <a:p>
            <a:pPr lvl="1"/>
            <a:r>
              <a:rPr lang="en-US" dirty="0"/>
              <a:t>A Family Emergency Plan</a:t>
            </a:r>
          </a:p>
          <a:p>
            <a:pPr lvl="1"/>
            <a:r>
              <a:rPr lang="en-US" dirty="0"/>
              <a:t>A Business/Organization Emergency Plan</a:t>
            </a:r>
          </a:p>
          <a:p>
            <a:pPr lvl="1"/>
            <a:r>
              <a:rPr lang="en-US" dirty="0"/>
              <a:t>A Neighborhood Preparedness Plan</a:t>
            </a:r>
          </a:p>
          <a:p>
            <a:pPr lvl="1"/>
            <a:r>
              <a:rPr lang="en-US" dirty="0"/>
              <a:t>An emergency supply Kit</a:t>
            </a:r>
          </a:p>
          <a:p>
            <a:r>
              <a:rPr lang="en-US" dirty="0"/>
              <a:t>Also included:</a:t>
            </a:r>
          </a:p>
          <a:p>
            <a:pPr lvl="1"/>
            <a:r>
              <a:rPr lang="en-US" dirty="0"/>
              <a:t>Important contact information</a:t>
            </a:r>
          </a:p>
          <a:p>
            <a:pPr lvl="1"/>
            <a:r>
              <a:rPr lang="en-US" dirty="0"/>
              <a:t>Actions to take before, during, and after the </a:t>
            </a:r>
          </a:p>
          <a:p>
            <a:pPr marL="457200" lvl="1" indent="0">
              <a:buNone/>
            </a:pPr>
            <a:r>
              <a:rPr lang="en-US" dirty="0"/>
              <a:t>likeliest hazards</a:t>
            </a:r>
          </a:p>
          <a:p>
            <a:pPr lvl="1"/>
            <a:r>
              <a:rPr lang="en-US" dirty="0"/>
              <a:t>How to get involved</a:t>
            </a:r>
          </a:p>
          <a:p>
            <a:endParaRPr lang="es-A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A472E-8FFB-428E-9818-496E185BD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313" y="2167391"/>
            <a:ext cx="3083254" cy="432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09B7-97B1-49F1-843C-D05BAB0A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the guide</a:t>
            </a:r>
            <a:endParaRPr lang="es-A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E7AF-FC20-40B1-9F5D-826F6F96F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guide is available online (</a:t>
            </a:r>
            <a:r>
              <a:rPr lang="en-US" u="sng" dirty="0">
                <a:hlinkClick r:id="rId2"/>
              </a:rPr>
              <a:t>http://bit.ly/FFXCERG</a:t>
            </a:r>
            <a:r>
              <a:rPr lang="en-US" dirty="0"/>
              <a:t>); </a:t>
            </a:r>
          </a:p>
          <a:p>
            <a:r>
              <a:rPr lang="en-US" dirty="0"/>
              <a:t>Printed copies of the guide can be found at District Supervisor’s office; </a:t>
            </a:r>
          </a:p>
          <a:p>
            <a:r>
              <a:rPr lang="en-US" dirty="0"/>
              <a:t>Residents can be stop by the Fairfax County Library to find a copy of the guide in the </a:t>
            </a:r>
            <a:r>
              <a:rPr lang="en-US" b="1" dirty="0"/>
              <a:t>reference section</a:t>
            </a:r>
            <a:r>
              <a:rPr lang="en-US" dirty="0"/>
              <a:t>. 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49295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a neighborhood team structure</a:t>
            </a:r>
            <a:br>
              <a:rPr lang="en-US" b="1" dirty="0"/>
            </a:b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531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Neighborhood Disaster Committee </a:t>
            </a:r>
          </a:p>
          <a:p>
            <a:pPr lvl="1"/>
            <a:r>
              <a:rPr lang="en-US" dirty="0"/>
              <a:t>Ensure preparedness goals are being met</a:t>
            </a:r>
          </a:p>
          <a:p>
            <a:pPr lvl="1"/>
            <a:r>
              <a:rPr lang="en-US" dirty="0"/>
              <a:t>Help coordinate skilled/trained members </a:t>
            </a:r>
          </a:p>
          <a:p>
            <a:pPr lvl="1"/>
            <a:r>
              <a:rPr lang="en-US" dirty="0"/>
              <a:t>Host recurring meetings</a:t>
            </a:r>
          </a:p>
          <a:p>
            <a:r>
              <a:rPr lang="en-US" dirty="0"/>
              <a:t>Establishing teams and their responsibilities </a:t>
            </a:r>
          </a:p>
          <a:p>
            <a:pPr lvl="1"/>
            <a:r>
              <a:rPr lang="en-US" dirty="0"/>
              <a:t>Job positions description/ duties</a:t>
            </a:r>
          </a:p>
          <a:p>
            <a:pPr lvl="2"/>
            <a:r>
              <a:rPr lang="en-US" dirty="0"/>
              <a:t>Before</a:t>
            </a:r>
          </a:p>
          <a:p>
            <a:pPr lvl="2"/>
            <a:r>
              <a:rPr lang="en-US" dirty="0"/>
              <a:t>During </a:t>
            </a:r>
          </a:p>
          <a:p>
            <a:pPr lvl="2"/>
            <a:r>
              <a:rPr lang="en-US" dirty="0"/>
              <a:t>After</a:t>
            </a:r>
          </a:p>
          <a:p>
            <a:r>
              <a:rPr lang="en-US" dirty="0"/>
              <a:t>Provide training and a link with local public safety officials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3313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F801-25BD-4EB8-8B48-108023CE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  <a:endParaRPr lang="es-A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8B321-4CB9-4D87-8731-B802C3C5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Help us promote the guide download, </a:t>
            </a:r>
          </a:p>
          <a:p>
            <a:pPr marL="0" indent="0">
              <a:buNone/>
            </a:pPr>
            <a:r>
              <a:rPr lang="en-US" dirty="0"/>
              <a:t>presentation/workshop request, and neighbor to neighbor coordination. </a:t>
            </a:r>
          </a:p>
          <a:p>
            <a:r>
              <a:rPr lang="en-US" dirty="0"/>
              <a:t>Share social media crafted posts and tweets. </a:t>
            </a:r>
          </a:p>
          <a:p>
            <a:r>
              <a:rPr lang="en-US" dirty="0"/>
              <a:t>Use the talking points we provide in </a:t>
            </a:r>
          </a:p>
          <a:p>
            <a:pPr marL="0" indent="0">
              <a:buNone/>
            </a:pPr>
            <a:r>
              <a:rPr lang="en-US" dirty="0"/>
              <a:t>community presentations, workshops, </a:t>
            </a:r>
          </a:p>
          <a:p>
            <a:pPr marL="0" indent="0">
              <a:buNone/>
            </a:pPr>
            <a:r>
              <a:rPr lang="en-US" dirty="0"/>
              <a:t>print material, blogs, newsletters, and team </a:t>
            </a:r>
          </a:p>
          <a:p>
            <a:pPr marL="0" indent="0">
              <a:buNone/>
            </a:pPr>
            <a:r>
              <a:rPr lang="en-US" dirty="0"/>
              <a:t>meetings.</a:t>
            </a:r>
            <a:endParaRPr lang="es-AR" dirty="0"/>
          </a:p>
          <a:p>
            <a:endParaRPr lang="es-A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D84D9-BCD8-4628-99BD-2C9F8F8FB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6283"/>
          <a:stretch/>
        </p:blipFill>
        <p:spPr>
          <a:xfrm>
            <a:off x="7524630" y="3804864"/>
            <a:ext cx="4366101" cy="268801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AFDE52C-83A7-4419-AD30-7A17CA9B20D6}"/>
              </a:ext>
            </a:extLst>
          </p:cNvPr>
          <p:cNvSpPr/>
          <p:nvPr/>
        </p:nvSpPr>
        <p:spPr>
          <a:xfrm rot="20407107">
            <a:off x="6801580" y="61383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170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2343444"/>
            <a:ext cx="750319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3">
                    <a:lumMod val="50000"/>
                  </a:schemeClr>
                </a:solidFill>
              </a:rPr>
              <a:t>Introductions </a:t>
            </a:r>
            <a:endParaRPr lang="es-AR" sz="6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470212" y="2539159"/>
            <a:ext cx="9144000" cy="1988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sz="3200" dirty="0"/>
          </a:p>
          <a:p>
            <a:r>
              <a:rPr lang="en-US" sz="3200" dirty="0"/>
              <a:t>Matthew Marquis, Community Engagement Liaison</a:t>
            </a:r>
          </a:p>
          <a:p>
            <a:r>
              <a:rPr lang="en-US" sz="3200" dirty="0">
                <a:hlinkClick r:id="rId3"/>
              </a:rPr>
              <a:t>Matthew.marquis@fairfaxcounty.gov</a:t>
            </a:r>
            <a:r>
              <a:rPr lang="en-US" sz="3200" dirty="0"/>
              <a:t>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76227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2168398"/>
            <a:ext cx="750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accent3">
                    <a:lumMod val="50000"/>
                  </a:schemeClr>
                </a:solidFill>
              </a:rPr>
              <a:t>Stay Informed</a:t>
            </a:r>
          </a:p>
        </p:txBody>
      </p:sp>
    </p:spTree>
    <p:extLst>
      <p:ext uri="{BB962C8B-B14F-4D97-AF65-F5344CB8AC3E}">
        <p14:creationId xmlns:p14="http://schemas.microsoft.com/office/powerpoint/2010/main" val="52705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95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300" b="1" dirty="0"/>
              <a:t>Stay Informed</a:t>
            </a:r>
            <a:endParaRPr lang="es-AR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94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Fairfax Alerts</a:t>
            </a:r>
            <a:r>
              <a:rPr lang="en-US" dirty="0"/>
              <a:t>: Fairfaxcounty.gov/alerts</a:t>
            </a:r>
            <a:endParaRPr lang="es-AR" dirty="0"/>
          </a:p>
          <a:p>
            <a:pPr marL="0" indent="0">
              <a:buNone/>
            </a:pPr>
            <a:r>
              <a:rPr lang="es-AR" b="1" dirty="0"/>
              <a:t>Facebook and Twitter</a:t>
            </a:r>
            <a:r>
              <a:rPr lang="es-AR" dirty="0"/>
              <a:t>: </a:t>
            </a:r>
            <a:r>
              <a:rPr lang="en-US" dirty="0"/>
              <a:t>@</a:t>
            </a:r>
            <a:r>
              <a:rPr lang="en-US" dirty="0" err="1"/>
              <a:t>ReadyFairfax</a:t>
            </a:r>
            <a:r>
              <a:rPr lang="en-US" dirty="0"/>
              <a:t> / @</a:t>
            </a:r>
            <a:r>
              <a:rPr lang="en-US" dirty="0" err="1"/>
              <a:t>Fairfaxcounty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Facebook Live</a:t>
            </a:r>
            <a:r>
              <a:rPr lang="en-US" dirty="0"/>
              <a:t>: @</a:t>
            </a:r>
            <a:r>
              <a:rPr lang="en-US" dirty="0" err="1"/>
              <a:t>ReadyFairfax</a:t>
            </a:r>
            <a:endParaRPr lang="en-US" dirty="0"/>
          </a:p>
          <a:p>
            <a:pPr marL="0" indent="0">
              <a:buNone/>
            </a:pPr>
            <a:r>
              <a:rPr lang="es-AR" b="1" dirty="0"/>
              <a:t>Fairfax County Emergency Management </a:t>
            </a:r>
            <a:r>
              <a:rPr lang="es-AR" b="1" dirty="0" err="1"/>
              <a:t>Website</a:t>
            </a:r>
            <a:r>
              <a:rPr lang="es-AR" dirty="0"/>
              <a:t>: fairfaxcounty.gov/</a:t>
            </a:r>
            <a:r>
              <a:rPr lang="es-AR" dirty="0" err="1"/>
              <a:t>emergencymanagement</a:t>
            </a:r>
            <a:endParaRPr lang="es-AR" dirty="0"/>
          </a:p>
          <a:p>
            <a:pPr marL="0" indent="0">
              <a:buNone/>
            </a:pPr>
            <a:r>
              <a:rPr lang="es-AR" b="1" dirty="0"/>
              <a:t>Fairfax County Emergency Blog</a:t>
            </a:r>
            <a:r>
              <a:rPr lang="es-AR" dirty="0"/>
              <a:t>: fairfaxcountyemergency.wordpress.com</a:t>
            </a:r>
          </a:p>
          <a:p>
            <a:pPr marL="0" indent="0">
              <a:buNone/>
            </a:pPr>
            <a:r>
              <a:rPr lang="es-AR" dirty="0" err="1"/>
              <a:t>Get</a:t>
            </a:r>
            <a:r>
              <a:rPr lang="es-AR" dirty="0"/>
              <a:t> a NOAA </a:t>
            </a:r>
            <a:r>
              <a:rPr lang="es-AR" dirty="0" err="1"/>
              <a:t>Weather</a:t>
            </a:r>
            <a:r>
              <a:rPr lang="es-AR" dirty="0"/>
              <a:t> Radio to </a:t>
            </a:r>
            <a:r>
              <a:rPr lang="es-AR" dirty="0" err="1"/>
              <a:t>receive</a:t>
            </a:r>
            <a:r>
              <a:rPr lang="es-AR" dirty="0"/>
              <a:t> </a:t>
            </a:r>
            <a:r>
              <a:rPr lang="es-AR" dirty="0" err="1"/>
              <a:t>weather</a:t>
            </a:r>
            <a:r>
              <a:rPr lang="es-AR" dirty="0"/>
              <a:t> </a:t>
            </a:r>
            <a:r>
              <a:rPr lang="es-AR" dirty="0" err="1"/>
              <a:t>warnings</a:t>
            </a:r>
            <a:r>
              <a:rPr lang="es-AR" dirty="0"/>
              <a:t> </a:t>
            </a:r>
            <a:r>
              <a:rPr lang="es-AR" dirty="0" err="1"/>
              <a:t>directly</a:t>
            </a:r>
            <a:r>
              <a:rPr lang="es-AR" dirty="0"/>
              <a:t> </a:t>
            </a:r>
            <a:r>
              <a:rPr lang="es-AR" dirty="0" err="1"/>
              <a:t>from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National</a:t>
            </a:r>
            <a:r>
              <a:rPr lang="es-AR" dirty="0"/>
              <a:t> </a:t>
            </a:r>
            <a:r>
              <a:rPr lang="es-AR" dirty="0" err="1"/>
              <a:t>Weather</a:t>
            </a:r>
            <a:r>
              <a:rPr lang="es-AR" dirty="0"/>
              <a:t> </a:t>
            </a:r>
            <a:r>
              <a:rPr lang="es-AR" dirty="0" err="1"/>
              <a:t>Service</a:t>
            </a:r>
            <a:endParaRPr lang="es-AR" dirty="0"/>
          </a:p>
          <a:p>
            <a:endParaRPr lang="es-A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09" y="1690688"/>
            <a:ext cx="2434175" cy="231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993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0"/>
            <a:ext cx="10515600" cy="1325563"/>
          </a:xfrm>
        </p:spPr>
        <p:txBody>
          <a:bodyPr/>
          <a:lstStyle/>
          <a:p>
            <a:r>
              <a:rPr lang="en-US" dirty="0"/>
              <a:t>Recurring meetings?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05" y="1165412"/>
            <a:ext cx="10515600" cy="551329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Invite OEM staff to talk about the topic</a:t>
            </a:r>
          </a:p>
          <a:p>
            <a:r>
              <a:rPr lang="en-US" b="1" dirty="0"/>
              <a:t>Develop short-term and long-term preparedness goals</a:t>
            </a:r>
          </a:p>
          <a:p>
            <a:pPr lvl="1"/>
            <a:r>
              <a:rPr lang="en-US" dirty="0"/>
              <a:t>All households will be prepared for disaster with: </a:t>
            </a:r>
            <a:endParaRPr lang="es-AR" dirty="0"/>
          </a:p>
          <a:p>
            <a:pPr lvl="2"/>
            <a:r>
              <a:rPr lang="en-US" sz="2300" dirty="0"/>
              <a:t>a personal household plan </a:t>
            </a:r>
            <a:endParaRPr lang="es-AR" sz="2300" dirty="0"/>
          </a:p>
          <a:p>
            <a:pPr lvl="2"/>
            <a:r>
              <a:rPr lang="en-US" sz="2300" dirty="0"/>
              <a:t>neighborhood disaster training completed (first aid/rescue) </a:t>
            </a:r>
            <a:endParaRPr lang="es-AR" sz="2300" dirty="0"/>
          </a:p>
          <a:p>
            <a:pPr lvl="2"/>
            <a:r>
              <a:rPr lang="en-US" sz="2300" dirty="0"/>
              <a:t>supplies in place (home &amp; car) </a:t>
            </a:r>
          </a:p>
          <a:p>
            <a:pPr lvl="2"/>
            <a:r>
              <a:rPr lang="en-US" sz="2300" dirty="0"/>
              <a:t>how to call/text 9-1-1</a:t>
            </a:r>
            <a:endParaRPr lang="es-AR" sz="2300" dirty="0"/>
          </a:p>
          <a:p>
            <a:pPr lvl="0"/>
            <a:r>
              <a:rPr lang="en-US" b="1" dirty="0"/>
              <a:t>Your neighborhood will be self sufficient and will have: </a:t>
            </a:r>
            <a:endParaRPr lang="es-AR" b="1" dirty="0"/>
          </a:p>
          <a:p>
            <a:pPr lvl="1"/>
            <a:r>
              <a:rPr lang="en-US" dirty="0"/>
              <a:t>Teams of volunteers for: </a:t>
            </a:r>
            <a:endParaRPr lang="es-AR" dirty="0"/>
          </a:p>
          <a:p>
            <a:pPr lvl="2"/>
            <a:r>
              <a:rPr lang="en-US" dirty="0"/>
              <a:t>Canvassing – Community Assessment </a:t>
            </a:r>
            <a:endParaRPr lang="es-AR" dirty="0"/>
          </a:p>
          <a:p>
            <a:pPr lvl="2"/>
            <a:r>
              <a:rPr lang="en-US" dirty="0"/>
              <a:t>Safety and Utilities </a:t>
            </a:r>
            <a:endParaRPr lang="es-AR" dirty="0"/>
          </a:p>
          <a:p>
            <a:pPr lvl="2"/>
            <a:r>
              <a:rPr lang="en-US" dirty="0"/>
              <a:t>Care of People with Special Needs </a:t>
            </a:r>
            <a:endParaRPr lang="es-AR" dirty="0"/>
          </a:p>
          <a:p>
            <a:pPr lvl="2"/>
            <a:r>
              <a:rPr lang="en-US" dirty="0"/>
              <a:t>Communications </a:t>
            </a:r>
          </a:p>
          <a:p>
            <a:pPr lvl="2"/>
            <a:r>
              <a:rPr lang="en-US" dirty="0"/>
              <a:t>Skilled/trained </a:t>
            </a:r>
            <a:endParaRPr lang="es-AR" dirty="0"/>
          </a:p>
          <a:p>
            <a:pPr lvl="1"/>
            <a:r>
              <a:rPr lang="en-US" b="1" dirty="0"/>
              <a:t>Active linkage to local public safety</a:t>
            </a:r>
          </a:p>
          <a:p>
            <a:pPr lvl="1"/>
            <a:endParaRPr lang="es-AR" b="1" dirty="0"/>
          </a:p>
          <a:p>
            <a:pPr marL="0" lvl="0" indent="0" algn="ctr">
              <a:buNone/>
            </a:pPr>
            <a:r>
              <a:rPr lang="en-US" dirty="0"/>
              <a:t>To accomplish our goals, your neighborhood will involve lots of volunteers…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3066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1445001"/>
            <a:ext cx="7503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</a:rPr>
              <a:t>Upcoming Events and Engagement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94353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Events/ Programs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Hurricane Season- June 1- November 30, 2019</a:t>
            </a:r>
          </a:p>
          <a:p>
            <a:r>
              <a:rPr lang="en-US" dirty="0"/>
              <a:t>Emergency Preparedness Month – September 2019</a:t>
            </a:r>
          </a:p>
          <a:p>
            <a:r>
              <a:rPr lang="en-US" dirty="0"/>
              <a:t>Community Resiliency Groups (contact: </a:t>
            </a:r>
            <a:r>
              <a:rPr lang="en-US" dirty="0">
                <a:hlinkClick r:id="rId2"/>
              </a:rPr>
              <a:t>Matthew.Marquis@fairfaxcounty.gov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Organizations that work together to support each other in disaster and non-disaster times</a:t>
            </a:r>
          </a:p>
          <a:p>
            <a:pPr marL="0" indent="0">
              <a:buNone/>
            </a:pPr>
            <a:r>
              <a:rPr lang="en-US" dirty="0"/>
              <a:t>Network of community partners from varying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858807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1688839"/>
            <a:ext cx="7503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accent3">
                    <a:lumMod val="50000"/>
                  </a:schemeClr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5879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4214" y="1751023"/>
            <a:ext cx="84759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accent3">
                    <a:lumMod val="50000"/>
                  </a:schemeClr>
                </a:solidFill>
              </a:rPr>
              <a:t>THANK YOU!</a:t>
            </a:r>
          </a:p>
          <a:p>
            <a:pPr algn="ctr"/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219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866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8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 Who are we and what do we do?</a:t>
            </a:r>
          </a:p>
          <a:p>
            <a:pPr marL="342900" indent="-342900"/>
            <a:r>
              <a:rPr lang="en-US" b="1" dirty="0"/>
              <a:t>Know your local hazards </a:t>
            </a:r>
          </a:p>
          <a:p>
            <a:pPr marL="342900" indent="-342900"/>
            <a:r>
              <a:rPr lang="en-US" b="1" dirty="0"/>
              <a:t>Resources</a:t>
            </a:r>
            <a:endParaRPr lang="es-AR" dirty="0"/>
          </a:p>
          <a:p>
            <a:pPr marL="342900" indent="-342900"/>
            <a:r>
              <a:rPr lang="en-US" b="1" dirty="0"/>
              <a:t>Organizing neighborhoods for preparedness, response and recovery</a:t>
            </a:r>
          </a:p>
          <a:p>
            <a:pPr marL="800100" lvl="1" indent="-342900"/>
            <a:r>
              <a:rPr lang="en-US" b="1" dirty="0"/>
              <a:t>OEM can help!</a:t>
            </a:r>
          </a:p>
          <a:p>
            <a:pPr marL="800100" lvl="1" indent="-342900"/>
            <a:r>
              <a:rPr lang="en-US" b="1" dirty="0"/>
              <a:t>Preparedness goals</a:t>
            </a:r>
          </a:p>
          <a:p>
            <a:pPr marL="800100" lvl="1" indent="-342900"/>
            <a:r>
              <a:rPr lang="en-US" b="1" dirty="0"/>
              <a:t>Organizing a neighborhood team structure</a:t>
            </a:r>
          </a:p>
          <a:p>
            <a:pPr marL="800100" lvl="1" indent="-342900"/>
            <a:r>
              <a:rPr lang="en-US" b="1" dirty="0"/>
              <a:t>Ongoing involvement with you local OEM- Us!</a:t>
            </a:r>
          </a:p>
          <a:p>
            <a:pPr marL="342900" indent="-342900"/>
            <a:r>
              <a:rPr lang="en-US" dirty="0"/>
              <a:t>Q&amp;A</a:t>
            </a:r>
            <a:endParaRPr lang="es-AR" dirty="0"/>
          </a:p>
          <a:p>
            <a:pPr lvl="1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7130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1629789"/>
            <a:ext cx="7503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3">
                    <a:lumMod val="50000"/>
                  </a:schemeClr>
                </a:solidFill>
              </a:rPr>
              <a:t>Who are we and what do we do?</a:t>
            </a:r>
          </a:p>
        </p:txBody>
      </p:sp>
    </p:spTree>
    <p:extLst>
      <p:ext uri="{BB962C8B-B14F-4D97-AF65-F5344CB8AC3E}">
        <p14:creationId xmlns:p14="http://schemas.microsoft.com/office/powerpoint/2010/main" val="155964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Management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Coordination, Collaboration, Communication</a:t>
            </a:r>
          </a:p>
          <a:p>
            <a:r>
              <a:rPr lang="en-US" dirty="0"/>
              <a:t>Fairfax County Emergency Operations Center </a:t>
            </a:r>
          </a:p>
          <a:p>
            <a:r>
              <a:rPr lang="en-US" dirty="0"/>
              <a:t>Planning</a:t>
            </a:r>
          </a:p>
          <a:p>
            <a:r>
              <a:rPr lang="en-US" dirty="0"/>
              <a:t>Training &amp; Exercise</a:t>
            </a:r>
          </a:p>
          <a:p>
            <a:r>
              <a:rPr lang="en-US" dirty="0"/>
              <a:t>Outreach </a:t>
            </a:r>
          </a:p>
          <a:p>
            <a:r>
              <a:rPr lang="en-US" dirty="0"/>
              <a:t>Grants &amp; Finance </a:t>
            </a:r>
          </a:p>
          <a:p>
            <a:endParaRPr lang="es-A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47" y="4585948"/>
            <a:ext cx="5343965" cy="1913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686" y="1027906"/>
            <a:ext cx="2433114" cy="3148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17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Operations Center (EOC)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500" dirty="0"/>
              <a:t>Activated at various levels of staffing that is dependent on incident requirements</a:t>
            </a:r>
          </a:p>
          <a:p>
            <a:pPr lvl="1"/>
            <a:r>
              <a:rPr lang="en-US" sz="2500" dirty="0"/>
              <a:t>Coordination and support with local first responders</a:t>
            </a:r>
          </a:p>
          <a:p>
            <a:pPr lvl="1"/>
            <a:r>
              <a:rPr lang="en-US" sz="2500" dirty="0"/>
              <a:t>Coordination with State and Federal agencies</a:t>
            </a:r>
          </a:p>
          <a:p>
            <a:endParaRPr lang="es-A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5110" y="4001294"/>
            <a:ext cx="6516962" cy="2294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81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288630"/>
            <a:ext cx="9144000" cy="2387600"/>
          </a:xfrm>
        </p:spPr>
        <p:txBody>
          <a:bodyPr>
            <a:noAutofit/>
          </a:bodyPr>
          <a:lstStyle/>
          <a:p>
            <a:br>
              <a:rPr lang="en-US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12" y="5457732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Fairfax County Office of Emergency Management (OEM)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97" y="5257800"/>
            <a:ext cx="1508125" cy="150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616" y="1629789"/>
            <a:ext cx="7503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3">
                    <a:lumMod val="50000"/>
                  </a:schemeClr>
                </a:solidFill>
              </a:rPr>
              <a:t>Know Your Local Hazards</a:t>
            </a:r>
          </a:p>
        </p:txBody>
      </p:sp>
    </p:spTree>
    <p:extLst>
      <p:ext uri="{BB962C8B-B14F-4D97-AF65-F5344CB8AC3E}">
        <p14:creationId xmlns:p14="http://schemas.microsoft.com/office/powerpoint/2010/main" val="115754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All-Hazards Approach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530" y="1803169"/>
            <a:ext cx="10515600" cy="4351338"/>
          </a:xfrm>
        </p:spPr>
        <p:txBody>
          <a:bodyPr/>
          <a:lstStyle/>
          <a:p>
            <a:pPr marL="583406" indent="-457200"/>
            <a:r>
              <a:rPr lang="en-US" b="1" dirty="0"/>
              <a:t>Prepare for the basics…. “If you are prepared for one, </a:t>
            </a:r>
          </a:p>
          <a:p>
            <a:pPr marL="126206" indent="0">
              <a:buNone/>
            </a:pPr>
            <a:r>
              <a:rPr lang="en-US" b="1" dirty="0"/>
              <a:t>you’re prepared for all.</a:t>
            </a:r>
          </a:p>
          <a:p>
            <a:pPr marL="126206" indent="0">
              <a:buNone/>
            </a:pPr>
            <a:r>
              <a:rPr lang="en-US" b="1" dirty="0"/>
              <a:t>	</a:t>
            </a:r>
            <a:endParaRPr lang="es-AR" dirty="0"/>
          </a:p>
        </p:txBody>
      </p:sp>
      <p:pic>
        <p:nvPicPr>
          <p:cNvPr id="4" name="Picture 2" descr="S:\Outreach\Templates\Graphics\Icons - Large\Blizzard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73" y="4845592"/>
            <a:ext cx="950785" cy="953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:\Outreach\Templates\Graphics\Icons - Large\CBRN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81" y="4852609"/>
            <a:ext cx="940594" cy="940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:\Outreach\Templates\Graphics\Icons - Large\CyberSecurity_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36" y="3671966"/>
            <a:ext cx="953852" cy="953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:\Outreach\Templates\Graphics\Icons - Large\Earthquake_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83" y="3665232"/>
            <a:ext cx="940595" cy="9405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:\Outreach\Templates\Graphics\Icons - Large\Explosion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80" y="3665233"/>
            <a:ext cx="957599" cy="954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S:\Outreach\Templates\Graphics\Icons - Large\Fire_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71" y="3671966"/>
            <a:ext cx="956939" cy="953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:\Outreach\Templates\Graphics\Icons - Large\Flood_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37" y="2496216"/>
            <a:ext cx="953851" cy="9538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S:\Outreach\Templates\Graphics\Icons - Large\Flu_lar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95" y="4852608"/>
            <a:ext cx="939821" cy="939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:\Outreach\Templates\Graphics\Icons - Large\HAZMAT_larg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67" y="3665901"/>
            <a:ext cx="939821" cy="939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S:\Outreach\Templates\Graphics\Icons - Large\Heat_larg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84" y="2496216"/>
            <a:ext cx="932470" cy="932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:\Outreach\Templates\Graphics\Icons - Large\Hurricane_larg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09" y="4858673"/>
            <a:ext cx="953852" cy="953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S:\Outreach\Templates\Graphics\Icons - Large\Landslide_lar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96" y="3651871"/>
            <a:ext cx="952514" cy="9525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S:\Outreach\Templates\Graphics\Icons - Large\Poweroutage_larg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36" y="4852608"/>
            <a:ext cx="953852" cy="953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S:\Outreach\Templates\Graphics\Icons - Large\Thunderstorm_larg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68" y="2495497"/>
            <a:ext cx="932470" cy="932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S:\Outreach\Templates\Graphics\Icons - Large\Tornado_larg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52" y="2501560"/>
            <a:ext cx="943161" cy="9431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S:\Outreach\Templates\Graphics\Icons - Large\Wind_large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67" y="4852608"/>
            <a:ext cx="953852" cy="953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2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types of emergencies affect Fairfax County most often?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94" y="1538288"/>
            <a:ext cx="10515600" cy="4351338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endParaRPr lang="en-US" b="1" dirty="0"/>
          </a:p>
        </p:txBody>
      </p:sp>
      <p:pic>
        <p:nvPicPr>
          <p:cNvPr id="4" name="Picture 4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24" y="4288551"/>
            <a:ext cx="1828800" cy="1463705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46" y="2507860"/>
            <a:ext cx="1828800" cy="146304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89" y="2525985"/>
            <a:ext cx="1828800" cy="146304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90" y="4275190"/>
            <a:ext cx="1828800" cy="146304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15" y="4272075"/>
            <a:ext cx="1828800" cy="146304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51" y="2507858"/>
            <a:ext cx="1828800" cy="146304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8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airfax County OEM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2CE"/>
      </a:accent1>
      <a:accent2>
        <a:srgbClr val="DC582A"/>
      </a:accent2>
      <a:accent3>
        <a:srgbClr val="003594"/>
      </a:accent3>
      <a:accent4>
        <a:srgbClr val="D50032"/>
      </a:accent4>
      <a:accent5>
        <a:srgbClr val="FBE88D"/>
      </a:accent5>
      <a:accent6>
        <a:srgbClr val="A42B1D"/>
      </a:accent6>
      <a:hlink>
        <a:srgbClr val="DC582A"/>
      </a:hlink>
      <a:folHlink>
        <a:srgbClr val="0072C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</TotalTime>
  <Words>978</Words>
  <Application>Microsoft Office PowerPoint</Application>
  <PresentationFormat>Widescreen</PresentationFormat>
  <Paragraphs>205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Microsoft YaHei UI Light</vt:lpstr>
      <vt:lpstr>Arial</vt:lpstr>
      <vt:lpstr>Calibri</vt:lpstr>
      <vt:lpstr>Courier New</vt:lpstr>
      <vt:lpstr>Franklin Gothic Book</vt:lpstr>
      <vt:lpstr>Franklin Gothic Medium</vt:lpstr>
      <vt:lpstr>Office Theme</vt:lpstr>
      <vt:lpstr>  Preparing for the Unexpected</vt:lpstr>
      <vt:lpstr>  </vt:lpstr>
      <vt:lpstr>Agenda</vt:lpstr>
      <vt:lpstr>  </vt:lpstr>
      <vt:lpstr>Emergency Management</vt:lpstr>
      <vt:lpstr>Emergency Operations Center (EOC)</vt:lpstr>
      <vt:lpstr>  </vt:lpstr>
      <vt:lpstr>All-Hazards Approach</vt:lpstr>
      <vt:lpstr>What types of emergencies affect Fairfax County most often?</vt:lpstr>
      <vt:lpstr>Emergencies that have occurred in Fairfax County and our neighbors</vt:lpstr>
      <vt:lpstr>Resilience </vt:lpstr>
      <vt:lpstr>  </vt:lpstr>
      <vt:lpstr>PowerPoint Presentation</vt:lpstr>
      <vt:lpstr>Make sure you and your family are prepared first! </vt:lpstr>
      <vt:lpstr>What is the CERG?</vt:lpstr>
      <vt:lpstr>What is the CERG? Cont’d</vt:lpstr>
      <vt:lpstr>Where to find the guide</vt:lpstr>
      <vt:lpstr>Organizing a neighborhood team structure </vt:lpstr>
      <vt:lpstr>How can you help?</vt:lpstr>
      <vt:lpstr>  </vt:lpstr>
      <vt:lpstr>Stay Informed</vt:lpstr>
      <vt:lpstr>Recurring meetings?</vt:lpstr>
      <vt:lpstr>  </vt:lpstr>
      <vt:lpstr>Events/ Programs</vt:lpstr>
      <vt:lpstr>  </vt:lpstr>
      <vt:lpstr>  </vt:lpstr>
    </vt:vector>
  </TitlesOfParts>
  <Company>Fairfax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Kazragis, Whitney</dc:creator>
  <cp:lastModifiedBy>Marquis, Matthew C.</cp:lastModifiedBy>
  <cp:revision>106</cp:revision>
  <cp:lastPrinted>2018-02-10T13:34:01Z</cp:lastPrinted>
  <dcterms:created xsi:type="dcterms:W3CDTF">2015-07-22T18:08:45Z</dcterms:created>
  <dcterms:modified xsi:type="dcterms:W3CDTF">2019-06-12T14:46:14Z</dcterms:modified>
</cp:coreProperties>
</file>